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35" r:id="rId14"/>
    <p:sldId id="336" r:id="rId15"/>
    <p:sldId id="322" r:id="rId16"/>
    <p:sldId id="323" r:id="rId17"/>
    <p:sldId id="312" r:id="rId18"/>
    <p:sldId id="324" r:id="rId19"/>
    <p:sldId id="326" r:id="rId20"/>
    <p:sldId id="325" r:id="rId21"/>
    <p:sldId id="327" r:id="rId22"/>
    <p:sldId id="328" r:id="rId23"/>
    <p:sldId id="330" r:id="rId24"/>
    <p:sldId id="329" r:id="rId25"/>
    <p:sldId id="337" r:id="rId26"/>
    <p:sldId id="338" r:id="rId27"/>
    <p:sldId id="331" r:id="rId28"/>
    <p:sldId id="332" r:id="rId29"/>
    <p:sldId id="333" r:id="rId30"/>
    <p:sldId id="334" r:id="rId31"/>
    <p:sldId id="31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4" dt="2024-03-03T16:16:2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8" d="100"/>
          <a:sy n="108" d="100"/>
        </p:scale>
        <p:origin x="714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</a:t>
            </a:r>
            <a:r>
              <a:rPr lang="es-ES" dirty="0" err="1"/>
              <a:t>Engineering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particionado de datos al guardar en Apache </a:t>
            </a:r>
            <a:r>
              <a:rPr lang="es-ES" dirty="0" err="1"/>
              <a:t>Spark</a:t>
            </a:r>
            <a:r>
              <a:rPr lang="es-ES" dirty="0"/>
              <a:t> es una técnica que implica dividir los datos en bloques o particiones más manejables antes de almacenarlos en un sistema de archivos o base de datos. </a:t>
            </a:r>
          </a:p>
          <a:p>
            <a:pPr marL="0" indent="0">
              <a:buNone/>
            </a:pPr>
            <a:r>
              <a:rPr lang="es-ES" dirty="0"/>
              <a:t>Esta estrategia permite organizar los datos de manera que se optimicen las consultas futuras y se mejore el rendimiento de lectura.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Esto es importante por las siguientes razones: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Optimización de Consultas</a:t>
            </a:r>
            <a:r>
              <a:rPr lang="es-ES" dirty="0"/>
              <a:t>: Almacena datos en particiones para reducir la cantidad de datos leídos durante las consultas, acelerando así el análisis.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Mejora del Rendimiento de Escritura</a:t>
            </a:r>
            <a:r>
              <a:rPr lang="es-ES" dirty="0"/>
              <a:t>: Distribuye el proceso de almacenamiento a través de múltiples nodos para un almacenamiento distribuido eficiente.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Escalabilidad</a:t>
            </a:r>
            <a:r>
              <a:rPr lang="es-ES" dirty="0"/>
              <a:t>: Facilita el manejo de grandes volúmenes de datos dividiéndolos en unidades gestionables.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Accesibilidad y Mantenimiento</a:t>
            </a:r>
            <a:r>
              <a:rPr lang="es-ES" dirty="0"/>
              <a:t>: Mejora el mantenimiento y acceso a los datos permitiendo operaciones más rápidas y específicas.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Partes de una aplicación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aplicación de </a:t>
            </a:r>
            <a:r>
              <a:rPr lang="es-ES" dirty="0" err="1"/>
              <a:t>Spark</a:t>
            </a:r>
            <a:r>
              <a:rPr lang="es-ES" dirty="0"/>
              <a:t> se compone de 3 varios conceptos clave: </a:t>
            </a:r>
            <a:r>
              <a:rPr lang="es-ES" b="1" dirty="0" err="1"/>
              <a:t>jobs</a:t>
            </a:r>
            <a:r>
              <a:rPr lang="es-ES" b="1" dirty="0"/>
              <a:t>, </a:t>
            </a:r>
            <a:r>
              <a:rPr lang="es-ES" b="1" dirty="0" err="1"/>
              <a:t>stages</a:t>
            </a:r>
            <a:r>
              <a:rPr lang="es-ES" b="1" dirty="0"/>
              <a:t>, y </a:t>
            </a:r>
            <a:r>
              <a:rPr lang="es-ES" b="1" dirty="0" err="1"/>
              <a:t>tasks</a:t>
            </a:r>
            <a:r>
              <a:rPr lang="es-ES" dirty="0"/>
              <a:t>. </a:t>
            </a:r>
          </a:p>
          <a:p>
            <a:r>
              <a:rPr lang="es-ES" dirty="0"/>
              <a:t>Job: corresponde a una acción ejecutada sobre un </a:t>
            </a:r>
            <a:r>
              <a:rPr lang="es-ES" dirty="0" err="1"/>
              <a:t>DataFrame</a:t>
            </a:r>
            <a:r>
              <a:rPr lang="es-ES" dirty="0"/>
              <a:t>, y puede constar de múltiples </a:t>
            </a:r>
            <a:r>
              <a:rPr lang="es-ES" dirty="0" err="1"/>
              <a:t>stages</a:t>
            </a:r>
            <a:r>
              <a:rPr lang="es-ES" dirty="0"/>
              <a:t>. </a:t>
            </a:r>
          </a:p>
          <a:p>
            <a:r>
              <a:rPr lang="es-ES" dirty="0" err="1"/>
              <a:t>Stage</a:t>
            </a:r>
            <a:r>
              <a:rPr lang="es-ES" dirty="0"/>
              <a:t>: son grupos de tareas que se pueden ejecutar en paralelo, separados por </a:t>
            </a:r>
            <a:r>
              <a:rPr lang="es-ES" dirty="0" err="1"/>
              <a:t>shuffles</a:t>
            </a:r>
            <a:r>
              <a:rPr lang="es-ES" dirty="0"/>
              <a:t> o por dependencias en los datos. </a:t>
            </a:r>
          </a:p>
          <a:p>
            <a:r>
              <a:rPr lang="es-ES" dirty="0" err="1"/>
              <a:t>Task</a:t>
            </a:r>
            <a:r>
              <a:rPr lang="es-ES" dirty="0"/>
              <a:t>: unidad de trabajo enviada a un </a:t>
            </a:r>
            <a:r>
              <a:rPr lang="es-ES" dirty="0" err="1"/>
              <a:t>executor</a:t>
            </a:r>
            <a:r>
              <a:rPr lang="es-ES" dirty="0"/>
              <a:t>, correspondiendo a la ejecución de una operación sobre una partición de datos.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8194" name="Picture 2" descr="Demystifying Spark Jobs, Stages and Data Shuffling">
            <a:extLst>
              <a:ext uri="{FF2B5EF4-FFF2-40B4-BE49-F238E27FC236}">
                <a16:creationId xmlns:a16="http://schemas.microsoft.com/office/drawing/2014/main" id="{448B8806-2079-A57F-09AF-2F60743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6" y="1622510"/>
            <a:ext cx="5187903" cy="3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5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Plan de ejecución y DAG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Cada vez que se ejecuta una acción, </a:t>
            </a:r>
            <a:r>
              <a:rPr lang="es-ES" dirty="0" err="1"/>
              <a:t>Spark</a:t>
            </a:r>
            <a:r>
              <a:rPr lang="es-ES" dirty="0"/>
              <a:t> crea un plan de ejecución que optimiza el procesamiento de los datos. Este plan se representa como un </a:t>
            </a:r>
            <a:r>
              <a:rPr lang="es-ES" b="1" dirty="0"/>
              <a:t>DAG (</a:t>
            </a:r>
            <a:r>
              <a:rPr lang="es-ES" b="1" dirty="0" err="1"/>
              <a:t>Directed</a:t>
            </a:r>
            <a:r>
              <a:rPr lang="es-ES" b="1" dirty="0"/>
              <a:t> </a:t>
            </a:r>
            <a:r>
              <a:rPr lang="es-ES" b="1" dirty="0" err="1"/>
              <a:t>Acyclic</a:t>
            </a:r>
            <a:r>
              <a:rPr lang="es-ES" b="1" dirty="0"/>
              <a:t> </a:t>
            </a:r>
            <a:r>
              <a:rPr lang="es-ES" b="1" dirty="0" err="1"/>
              <a:t>Graph</a:t>
            </a:r>
            <a:r>
              <a:rPr lang="es-ES" b="1" dirty="0"/>
              <a:t>), </a:t>
            </a:r>
            <a:r>
              <a:rPr lang="es-ES" dirty="0"/>
              <a:t>que es un gráfico de las transformaciones a realizar, mostrando cómo los diferentes </a:t>
            </a:r>
            <a:r>
              <a:rPr lang="es-ES" dirty="0" err="1"/>
              <a:t>DataFrames</a:t>
            </a:r>
            <a:r>
              <a:rPr lang="es-ES" dirty="0"/>
              <a:t> están relacionados entre sí y cómo se transforman a través de las operaciones.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DAG permite a </a:t>
            </a:r>
            <a:r>
              <a:rPr lang="es-ES" dirty="0" err="1"/>
              <a:t>Spark</a:t>
            </a:r>
            <a:r>
              <a:rPr lang="es-ES" dirty="0"/>
              <a:t> optimizar el procesamiento, combinando transformaciones y planificando la ejecución de manera que minimice el trabajo necesario y los </a:t>
            </a:r>
            <a:r>
              <a:rPr lang="es-ES" dirty="0" err="1"/>
              <a:t>shuffles</a:t>
            </a:r>
            <a:r>
              <a:rPr lang="es-ES" dirty="0"/>
              <a:t>. La visualización del DAG en la interfaz de usuario de </a:t>
            </a:r>
            <a:r>
              <a:rPr lang="es-ES" dirty="0" err="1"/>
              <a:t>Spark</a:t>
            </a:r>
            <a:r>
              <a:rPr lang="es-ES" dirty="0"/>
              <a:t> ofrece una herramienta muy útil para entender y optimizar las aplicaciones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9218" name="Picture 2" descr="How does Spark manage stages? - Stack Overflow">
            <a:extLst>
              <a:ext uri="{FF2B5EF4-FFF2-40B4-BE49-F238E27FC236}">
                <a16:creationId xmlns:a16="http://schemas.microsoft.com/office/drawing/2014/main" id="{05570CE8-5D61-FF49-8FE5-426A18E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7" y="1622510"/>
            <a:ext cx="4730023" cy="39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6908-2714-107E-2007-C324E189BFC1}"/>
              </a:ext>
            </a:extLst>
          </p:cNvPr>
          <p:cNvSpPr/>
          <p:nvPr/>
        </p:nvSpPr>
        <p:spPr>
          <a:xfrm>
            <a:off x="8220891" y="3962400"/>
            <a:ext cx="1611086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F36CB-17FE-446D-8DD7-9999B10BB31E}"/>
              </a:ext>
            </a:extLst>
          </p:cNvPr>
          <p:cNvSpPr/>
          <p:nvPr/>
        </p:nvSpPr>
        <p:spPr>
          <a:xfrm>
            <a:off x="8340725" y="2825206"/>
            <a:ext cx="669925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es una capa de almacenamiento de datos abierta, diseñada para brindar seguridad, confiabilidad y rendimiento a los sistemas de datos a gran escala. </a:t>
            </a:r>
          </a:p>
          <a:p>
            <a:pPr marL="0" indent="0">
              <a:buNone/>
            </a:pPr>
            <a:r>
              <a:rPr lang="es-ES" dirty="0"/>
              <a:t>Funciona sobre los sistemas de archivos existentes en la nube, proporcionando ACID (Atomicidad, Consistencia, Aislamiento, Durabilidad)</a:t>
            </a:r>
          </a:p>
        </p:txBody>
      </p:sp>
      <p:pic>
        <p:nvPicPr>
          <p:cNvPr id="10242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68F06ABC-F6E1-7D56-69F8-B0E9615F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introduce varios beneficios: </a:t>
            </a:r>
          </a:p>
          <a:p>
            <a:r>
              <a:rPr lang="es-ES" dirty="0"/>
              <a:t>Transacciones ACID en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r>
              <a:rPr lang="es-ES" dirty="0"/>
              <a:t>Escalabilidad masiva</a:t>
            </a:r>
          </a:p>
          <a:p>
            <a:r>
              <a:rPr lang="es-ES" dirty="0"/>
              <a:t>Compatibilidad con múltiples lenguajes de programación y </a:t>
            </a:r>
            <a:r>
              <a:rPr lang="es-ES" dirty="0" err="1"/>
              <a:t>frameworks</a:t>
            </a:r>
            <a:r>
              <a:rPr lang="es-ES" dirty="0"/>
              <a:t> de procesamiento de datos</a:t>
            </a:r>
          </a:p>
          <a:p>
            <a:r>
              <a:rPr lang="es-ES" dirty="0"/>
              <a:t>Facilidades para la gestión de metadatos y evolución de esquemas</a:t>
            </a:r>
          </a:p>
          <a:p>
            <a:r>
              <a:rPr lang="es-ES" dirty="0"/>
              <a:t>Permite un manejo eficiente de datos históricos y </a:t>
            </a:r>
            <a:r>
              <a:rPr lang="es-ES" dirty="0" err="1"/>
              <a:t>versionamiento</a:t>
            </a:r>
            <a:r>
              <a:rPr lang="es-ES" dirty="0"/>
              <a:t>, facilitando la auditoría y </a:t>
            </a:r>
            <a:r>
              <a:rPr lang="es-ES" dirty="0" err="1"/>
              <a:t>rollbacks</a:t>
            </a:r>
            <a:r>
              <a:rPr lang="es-ES" dirty="0"/>
              <a:t> cuando es necesario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- ACID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r>
              <a:rPr lang="es-ES" b="1" dirty="0"/>
              <a:t>Atomicidad</a:t>
            </a:r>
            <a:r>
              <a:rPr lang="es-ES" dirty="0"/>
              <a:t>: Todas las operaciones de una transacción se completan con éxito o ninguna se aplica.</a:t>
            </a:r>
          </a:p>
          <a:p>
            <a:r>
              <a:rPr lang="es-ES" b="1" dirty="0"/>
              <a:t>Consistencia</a:t>
            </a:r>
            <a:r>
              <a:rPr lang="es-ES" dirty="0"/>
              <a:t>: Las transacciones llevan la base de datos de un estado válido a otro, respetando todas las reglas definidas.</a:t>
            </a:r>
          </a:p>
          <a:p>
            <a:r>
              <a:rPr lang="es-ES" b="1" dirty="0"/>
              <a:t>Aislamiento</a:t>
            </a:r>
            <a:r>
              <a:rPr lang="es-ES" dirty="0"/>
              <a:t>: Las operaciones de una transacción no son visibles para otras transacciones hasta que se completa.</a:t>
            </a:r>
          </a:p>
          <a:p>
            <a:r>
              <a:rPr lang="es-ES" b="1" dirty="0"/>
              <a:t>Durabilidad</a:t>
            </a:r>
            <a:r>
              <a:rPr lang="es-ES" dirty="0"/>
              <a:t>: Una vez finalizada, los resultados de una transacción permanecen y no se pierden, incluso ante fallos.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Compactado de archivos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mejora significativamente el rendimiento mediante el </a:t>
            </a:r>
            <a:r>
              <a:rPr lang="es-ES" b="1" dirty="0"/>
              <a:t>compactado de archivos</a:t>
            </a:r>
            <a:r>
              <a:rPr lang="es-ES" dirty="0"/>
              <a:t>, lo que reduce la sobrecarga de lectura y mejora la eficiencia de almacenamiento al combinar archivos pequeños en otros más grandes.</a:t>
            </a:r>
          </a:p>
          <a:p>
            <a:pPr marL="0" indent="0">
              <a:buNone/>
            </a:pPr>
            <a:r>
              <a:rPr lang="es-ES" dirty="0"/>
              <a:t>La indexación de datos es otra optimización clave, permitiendo accesos más rápidos a los datos específicos mediante la </a:t>
            </a:r>
            <a:r>
              <a:rPr lang="es-ES" b="1" dirty="0"/>
              <a:t>creación de índices </a:t>
            </a:r>
            <a:r>
              <a:rPr lang="es-ES" dirty="0"/>
              <a:t>que aceleran las consultas.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Versionado y Time </a:t>
            </a:r>
            <a:r>
              <a:rPr lang="es-ES" dirty="0" err="1"/>
              <a:t>Travel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versionado de datos es una característica clave de Delta Lake, ofreciendo la capacidad de mantener múltiples versiones de los mismos datos. Esto permite realizar auditorías, experimentación y </a:t>
            </a:r>
            <a:r>
              <a:rPr lang="es-ES" dirty="0" err="1"/>
              <a:t>rollbacks</a:t>
            </a:r>
            <a:r>
              <a:rPr lang="es-ES" dirty="0"/>
              <a:t> de manera eficiente, asegurando que los datos puedan ser restaurados a estados anteriores sin pérdida de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 funcionalidad de </a:t>
            </a:r>
            <a:r>
              <a:rPr lang="es-ES" b="1" dirty="0"/>
              <a:t>Time </a:t>
            </a:r>
            <a:r>
              <a:rPr lang="es-ES" b="1" dirty="0" err="1"/>
              <a:t>Travel</a:t>
            </a:r>
            <a:r>
              <a:rPr lang="es-ES" b="1" dirty="0"/>
              <a:t> </a:t>
            </a:r>
            <a:r>
              <a:rPr lang="es-ES" dirty="0"/>
              <a:t>de Delta Lake permite a los usuarios consultar versiones anteriores de los datos, facilitando el análisis histórico y la comparación de datos a lo largo del tiempo. Esta característica es crítica para la resolución de problemas de datos y la reproducción de análisis o informes basados en datos históricos.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opera bajo un modelo de ejecución distribuida, permitiendo el procesamiento de grandes volúmenes de datos en paralelo a través de un </a:t>
            </a:r>
            <a:r>
              <a:rPr lang="es-ES" dirty="0" err="1"/>
              <a:t>cluster</a:t>
            </a:r>
            <a:r>
              <a:rPr lang="es-ES" dirty="0"/>
              <a:t> formado por: </a:t>
            </a:r>
          </a:p>
          <a:p>
            <a:pPr lvl="1"/>
            <a:r>
              <a:rPr lang="es-ES" sz="1600" dirty="0"/>
              <a:t>Driver: organiza las tareas a ejecutar y distribuye el trabajo entre los nodos del </a:t>
            </a:r>
            <a:r>
              <a:rPr lang="es-ES" sz="1600" dirty="0" err="1"/>
              <a:t>cluster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Nodo (</a:t>
            </a:r>
            <a:r>
              <a:rPr lang="es-ES" sz="1600" dirty="0" err="1"/>
              <a:t>Worker</a:t>
            </a:r>
            <a:r>
              <a:rPr lang="es-ES" sz="1600" dirty="0"/>
              <a:t>): Ejecuta una parte del trabajo en paralelo utilizando sus </a:t>
            </a:r>
            <a:r>
              <a:rPr lang="es-ES" sz="1600" i="1" dirty="0" err="1"/>
              <a:t>executors</a:t>
            </a:r>
            <a:r>
              <a:rPr lang="es-ES" sz="1600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B173-D708-1591-E5C2-75FA623F3D70}"/>
              </a:ext>
            </a:extLst>
          </p:cNvPr>
          <p:cNvSpPr txBox="1"/>
          <p:nvPr/>
        </p:nvSpPr>
        <p:spPr>
          <a:xfrm>
            <a:off x="435429" y="4696753"/>
            <a:ext cx="11087100" cy="53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Este enfoque permite a </a:t>
            </a:r>
            <a:r>
              <a:rPr lang="es-ES" sz="1600" dirty="0" err="1">
                <a:solidFill>
                  <a:schemeClr val="bg1"/>
                </a:solidFill>
                <a:latin typeface="DM Sans" pitchFamily="2" charset="0"/>
              </a:rPr>
              <a:t>Spark</a:t>
            </a: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 manejar eficientemente datos de gran tamaño, optimizando el uso de recursos y reduciendo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3153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arquitectura de datos de tipo medallón organiza la información en tres capas clave para optimizar el acceso, análisis y seguridad de los datos:</a:t>
            </a:r>
          </a:p>
          <a:p>
            <a:r>
              <a:rPr lang="es-ES" dirty="0"/>
              <a:t>Capa </a:t>
            </a:r>
            <a:r>
              <a:rPr lang="es-ES" b="1" dirty="0" err="1"/>
              <a:t>Bronze</a:t>
            </a:r>
            <a:r>
              <a:rPr lang="es-ES" dirty="0"/>
              <a:t>: Almacena datos crudos en formato tabular procedentes de la información original, sirviendo como la base para la limpieza y transformación. También es recomendable guardar los datos en el formato original. Esto fundamental para la trazabilidad y el cumplimiento.</a:t>
            </a:r>
          </a:p>
          <a:p>
            <a:r>
              <a:rPr lang="es-ES" dirty="0"/>
              <a:t>Capa </a:t>
            </a:r>
            <a:r>
              <a:rPr lang="es-ES" b="1" dirty="0"/>
              <a:t>Silver</a:t>
            </a:r>
            <a:r>
              <a:rPr lang="es-ES" dirty="0"/>
              <a:t>: Contiene datos limpios, enriquecidos y transformados, preparados para análisis más detallados. Actúa como un puente entre el almacenamiento crudo y los datos de alto nivel.</a:t>
            </a:r>
          </a:p>
          <a:p>
            <a:r>
              <a:rPr lang="es-ES" dirty="0"/>
              <a:t>Capa </a:t>
            </a:r>
            <a:r>
              <a:rPr lang="es-ES" b="1" dirty="0"/>
              <a:t>Gold</a:t>
            </a:r>
            <a:r>
              <a:rPr lang="es-ES" dirty="0"/>
              <a:t>: Aloja datos agregados o resumidos, listos para la toma de decisiones y análisis predictivos. Representa la vista más refinada y valiosa de los datos para los </a:t>
            </a:r>
            <a:r>
              <a:rPr lang="es-ES" dirty="0" err="1"/>
              <a:t>stakeholders</a:t>
            </a:r>
            <a:r>
              <a:rPr lang="es-ES" dirty="0"/>
              <a:t> y gente de negocio.</a:t>
            </a:r>
          </a:p>
        </p:txBody>
      </p:sp>
    </p:spTree>
    <p:extLst>
      <p:ext uri="{BB962C8B-B14F-4D97-AF65-F5344CB8AC3E}">
        <p14:creationId xmlns:p14="http://schemas.microsoft.com/office/powerpoint/2010/main" val="151138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pic>
        <p:nvPicPr>
          <p:cNvPr id="11266" name="Picture 2" descr="Building Reliable, Performant Data Pipelines with Delta Lake">
            <a:extLst>
              <a:ext uri="{FF2B5EF4-FFF2-40B4-BE49-F238E27FC236}">
                <a16:creationId xmlns:a16="http://schemas.microsoft.com/office/drawing/2014/main" id="{BDA3A212-2A95-D932-9283-5170DA0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99888"/>
            <a:ext cx="8900159" cy="42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550817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 combinar dos conjuntos de datos: uno existente (la tabla objetivo) y otro nuevo o modificado (la tabla fuente), basándose en una condición de coincidencia especificada. </a:t>
            </a:r>
          </a:p>
          <a:p>
            <a:pPr marL="0" indent="0">
              <a:buNone/>
            </a:pPr>
            <a:r>
              <a:rPr lang="es-ES" dirty="0"/>
              <a:t>Si se cumplen las condiciones de coincidencia, se pueden actualizar los registros existentes en la tabla objetivo o insertar nuevos registros si no hay coincidencias (UPSERT).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D62E-A3CF-AC61-0D9D-24F8B021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22" y="1622510"/>
            <a:ext cx="5429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Usar Delta </a:t>
            </a:r>
            <a:r>
              <a:rPr lang="es-ES" dirty="0" err="1"/>
              <a:t>Merge</a:t>
            </a:r>
            <a:r>
              <a:rPr lang="es-ES" dirty="0"/>
              <a:t> tiene las siguientes ventajas:</a:t>
            </a:r>
          </a:p>
          <a:p>
            <a:r>
              <a:rPr lang="es-ES" b="1" dirty="0"/>
              <a:t>Eficiencia en el Manejo de Datos</a:t>
            </a:r>
            <a:r>
              <a:rPr lang="es-ES" dirty="0"/>
              <a:t>: Reduce la necesidad de operaciones de reescritura completas de los datos, lo que puede ser muy costoso en términos de tiempo y recursos de computación. En su lugar, permite modificar solo las partes necesarias de los datos.</a:t>
            </a:r>
          </a:p>
          <a:p>
            <a:r>
              <a:rPr lang="es-ES" b="1" dirty="0"/>
              <a:t>Simplificación de ETL</a:t>
            </a:r>
            <a:r>
              <a:rPr lang="es-ES" dirty="0"/>
              <a:t>: Simplifica los procesos de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, Load) al permitir la actualización incremental de los datos, lo que hace que los flujos de trabajo de procesamiento de datos sean más eficientes y fáciles de mantener.</a:t>
            </a:r>
          </a:p>
          <a:p>
            <a:r>
              <a:rPr lang="es-ES" b="1" dirty="0"/>
              <a:t>Control de Versiones y </a:t>
            </a:r>
            <a:r>
              <a:rPr lang="es-ES" b="1" dirty="0" err="1"/>
              <a:t>Rollback</a:t>
            </a:r>
            <a:r>
              <a:rPr lang="es-ES" dirty="0"/>
              <a:t>: Delta Lake mantiene un historial de las transacciones, lo que permite el control de versiones de los datos y la capacidad de revertir a estados anteriores si es necesario. Esto es útil para la auditoría de datos y para corregir errores de manera eficaz.</a:t>
            </a:r>
          </a:p>
          <a:p>
            <a:r>
              <a:rPr lang="es-ES" b="1" dirty="0"/>
              <a:t>Optimización de Consultas</a:t>
            </a:r>
            <a:r>
              <a:rPr lang="es-ES" dirty="0"/>
              <a:t>: Mejora el rendimiento de las consultas al permitir optimizaciones como el </a:t>
            </a:r>
            <a:r>
              <a:rPr lang="es-ES" dirty="0" err="1"/>
              <a:t>pruning</a:t>
            </a:r>
            <a:r>
              <a:rPr lang="es-ES" dirty="0"/>
              <a:t> de archivos (ignorar archivos que no son relevantes para una consulta) y la compresión de datos, lo que resulta en tiempos de respuesta más rápidos.</a:t>
            </a:r>
          </a:p>
        </p:txBody>
      </p:sp>
    </p:spTree>
    <p:extLst>
      <p:ext uri="{BB962C8B-B14F-4D97-AF65-F5344CB8AC3E}">
        <p14:creationId xmlns:p14="http://schemas.microsoft.com/office/powerpoint/2010/main" val="29720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Procesos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7130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ofrece una solución de orquestación de procesos poderosa y flexible, permitiendo a los usuarios diseñar, programar y monitorizar pipelines de datos complejos dentro del ecosistema de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Esta herramienta facilita la automatización de flujos de trabajo de datos, desde la ingesta hasta el análisis, asegurando eficiencia y coherencia en los procesos de ingeniería de datos.</a:t>
            </a:r>
            <a:endParaRPr lang="en-US" dirty="0"/>
          </a:p>
        </p:txBody>
      </p:sp>
      <p:pic>
        <p:nvPicPr>
          <p:cNvPr id="1026" name="Picture 2" descr="workflows">
            <a:extLst>
              <a:ext uri="{FF2B5EF4-FFF2-40B4-BE49-F238E27FC236}">
                <a16:creationId xmlns:a16="http://schemas.microsoft.com/office/drawing/2014/main" id="{7388C1E9-DAD0-3C64-AECA-BDB4724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56" y="1854980"/>
            <a:ext cx="6303315" cy="35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1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Programación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363166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, los usuarios pueden diseñar </a:t>
            </a:r>
            <a:r>
              <a:rPr lang="es-ES" dirty="0" err="1"/>
              <a:t>workflows</a:t>
            </a:r>
            <a:r>
              <a:rPr lang="es-ES" dirty="0"/>
              <a:t> con una interfaz visual intuitiva o mediante código, y programar su ejecución para que se realice de manera automática según un horario. </a:t>
            </a:r>
          </a:p>
          <a:p>
            <a:pPr marL="0" indent="0">
              <a:buNone/>
            </a:pPr>
            <a:r>
              <a:rPr lang="es-ES" dirty="0"/>
              <a:t>Esto permite una gestión eficiente de los recursos y asegura que los datos estén siempre actualizados y listos para el análisis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E5C48-5B90-5BE7-349F-BC7649DE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" y="2840261"/>
            <a:ext cx="6428489" cy="30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Monitorizacion</a:t>
            </a:r>
            <a:r>
              <a:rPr lang="es-ES" dirty="0"/>
              <a:t> y Optimización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473062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capacidad de monitorear y optimizar </a:t>
            </a:r>
            <a:r>
              <a:rPr lang="es-ES" dirty="0" err="1"/>
              <a:t>workflows</a:t>
            </a:r>
            <a:r>
              <a:rPr lang="es-ES" dirty="0"/>
              <a:t> en tiempo real es una ventaja clave de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Los usuarios pueden rastrear el rendimiento, identificar cuellos de botella y ajustar los recursos asignados para maximizar la eficiencia operativa. </a:t>
            </a:r>
          </a:p>
          <a:p>
            <a:pPr marL="0" indent="0">
              <a:buNone/>
            </a:pPr>
            <a:r>
              <a:rPr lang="es-ES" dirty="0"/>
              <a:t>Esto asegura que los pipelines de datos sean escalables, confiables y optimizados para el rendimiento.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68F2B-3FAA-DE7A-4E3E-469E856A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71" y="1622510"/>
            <a:ext cx="5732151" cy="2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A90-00F9-C721-9E7A-F077C2EE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CLI: Interacción y Automatización desde la Línea de Comandos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AFE770-00CE-F1F4-BF6E-AD2FC423C3C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8" y="1622510"/>
            <a:ext cx="677935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CLI es una interfaz de línea de comandos que ofrece a los usuarios una forma potente y flexible de interactuar con la plataforma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Proporcionando acceso a una amplia gama de funcionalidades, como la gestión de </a:t>
            </a:r>
            <a:r>
              <a:rPr lang="es-ES" dirty="0" err="1"/>
              <a:t>workspaces</a:t>
            </a:r>
            <a:r>
              <a:rPr lang="es-ES" dirty="0"/>
              <a:t>, </a:t>
            </a:r>
            <a:r>
              <a:rPr lang="es-ES" dirty="0" err="1"/>
              <a:t>clusters</a:t>
            </a:r>
            <a:r>
              <a:rPr lang="es-ES" dirty="0"/>
              <a:t>, </a:t>
            </a:r>
            <a:r>
              <a:rPr lang="es-ES" dirty="0" err="1"/>
              <a:t>workflows</a:t>
            </a:r>
            <a:r>
              <a:rPr lang="es-ES" dirty="0"/>
              <a:t> y notebooks, </a:t>
            </a:r>
            <a:r>
              <a:rPr lang="es-ES" dirty="0" err="1"/>
              <a:t>Databricks</a:t>
            </a:r>
            <a:r>
              <a:rPr lang="es-ES" dirty="0"/>
              <a:t> CLI es ideal para la automatización de tareas y la integración con sistemas de CI/CD.</a:t>
            </a:r>
          </a:p>
          <a:p>
            <a:pPr marL="0" indent="0">
              <a:buNone/>
            </a:pPr>
            <a:r>
              <a:rPr lang="es-ES" dirty="0"/>
              <a:t>Su compatibilidad con scripts permite a los desarrolladores y ingenieros de datos orquestar complejas cadenas de trabajo y administrar recursos de </a:t>
            </a:r>
            <a:r>
              <a:rPr lang="es-ES" dirty="0" err="1"/>
              <a:t>Databricks</a:t>
            </a:r>
            <a:r>
              <a:rPr lang="es-ES" dirty="0"/>
              <a:t> de manera programática, optimizando los flujos de trabajo y aumentando la eficiencia operativa.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950C9-C32E-1D27-9C3D-2C4F53EFB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97" y="1622510"/>
            <a:ext cx="3414032" cy="284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63FC-5BB4-5F8B-2899-37E84C11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54" y="4466096"/>
            <a:ext cx="5057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2: </a:t>
            </a:r>
            <a:br>
              <a:rPr lang="es-ES" dirty="0"/>
            </a:br>
            <a:r>
              <a:rPr lang="es-ES" b="1" dirty="0"/>
              <a:t>Ingesta de datos en Delta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modelo de ejecución de </a:t>
            </a:r>
            <a:r>
              <a:rPr lang="es-ES" dirty="0" err="1"/>
              <a:t>Spark</a:t>
            </a:r>
            <a:r>
              <a:rPr lang="es-ES" dirty="0"/>
              <a:t> se basa en el concepto de RDD (</a:t>
            </a:r>
            <a:r>
              <a:rPr lang="es-ES" dirty="0" err="1"/>
              <a:t>Resilient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), que es una colección de elementos particionados a lo largo del </a:t>
            </a:r>
            <a:r>
              <a:rPr lang="es-ES" dirty="0" err="1"/>
              <a:t>cluster</a:t>
            </a:r>
            <a:r>
              <a:rPr lang="es-ES" dirty="0"/>
              <a:t> que pueden ser operados en paralelo. </a:t>
            </a:r>
          </a:p>
          <a:p>
            <a:pPr marL="0" indent="0">
              <a:buNone/>
            </a:pPr>
            <a:r>
              <a:rPr lang="es-ES" dirty="0" err="1"/>
              <a:t>Spark</a:t>
            </a:r>
            <a:r>
              <a:rPr lang="es-ES" dirty="0"/>
              <a:t> utiliza un planificador avanzado que divide el trabajo en tareas que se ejecutan en los </a:t>
            </a:r>
            <a:r>
              <a:rPr lang="es-ES" dirty="0" err="1"/>
              <a:t>executors</a:t>
            </a:r>
            <a:r>
              <a:rPr lang="es-ES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127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27166" y="1622510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DataFrame</a:t>
            </a:r>
            <a:r>
              <a:rPr lang="es-ES" dirty="0"/>
              <a:t> es una colección distribuida de datos organizados en columnas, similar a una tabla en una base de datos relacional o un </a:t>
            </a:r>
            <a:r>
              <a:rPr lang="es-ES" dirty="0" err="1"/>
              <a:t>dataframe</a:t>
            </a:r>
            <a:r>
              <a:rPr lang="es-ES" dirty="0"/>
              <a:t> en pandas de Python. </a:t>
            </a:r>
          </a:p>
          <a:p>
            <a:pPr marL="0" indent="0">
              <a:buNone/>
            </a:pPr>
            <a:r>
              <a:rPr lang="es-ES" dirty="0"/>
              <a:t>Ofrece una API de alto nivel que facilita las operaciones de manipulación de datos, como selección, filtrado y agregación, de manera eficiente y con sintaxis sencilla. </a:t>
            </a:r>
          </a:p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están optimizados internamente por el motor de </a:t>
            </a:r>
            <a:r>
              <a:rPr lang="es-ES" dirty="0" err="1"/>
              <a:t>Spark</a:t>
            </a:r>
            <a:r>
              <a:rPr lang="es-ES" dirty="0"/>
              <a:t>, lo que permite realizar operaciones complejas de manera rápida y eficaz.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2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transformaciones en </a:t>
            </a:r>
            <a:r>
              <a:rPr lang="es-ES" dirty="0" err="1"/>
              <a:t>Spark</a:t>
            </a:r>
            <a:r>
              <a:rPr lang="es-ES" dirty="0"/>
              <a:t> son operaciones que crean un nuevo </a:t>
            </a:r>
            <a:r>
              <a:rPr lang="es-ES" dirty="0" err="1"/>
              <a:t>DataFrame</a:t>
            </a:r>
            <a:r>
              <a:rPr lang="es-ES" dirty="0"/>
              <a:t> a partir de uno existente, sin modificar los datos originales. </a:t>
            </a:r>
          </a:p>
          <a:p>
            <a:pPr marL="0" indent="0">
              <a:buNone/>
            </a:pPr>
            <a:r>
              <a:rPr lang="es-ES" dirty="0"/>
              <a:t>Estas operaciones son "perezosas", es decir, </a:t>
            </a:r>
            <a:r>
              <a:rPr lang="es-ES" dirty="0" err="1"/>
              <a:t>Spark</a:t>
            </a:r>
            <a:r>
              <a:rPr lang="es-ES" dirty="0"/>
              <a:t> no ejecuta la transformación hasta que se realiza una acción que requiera un resultado. </a:t>
            </a:r>
          </a:p>
          <a:p>
            <a:pPr marL="0" indent="0">
              <a:buNone/>
            </a:pPr>
            <a:r>
              <a:rPr lang="es-ES" dirty="0"/>
              <a:t>Ejemplos de transformaciones incluyen </a:t>
            </a:r>
            <a:r>
              <a:rPr lang="es-ES" b="1" dirty="0" err="1"/>
              <a:t>map</a:t>
            </a:r>
            <a:r>
              <a:rPr lang="es-ES" b="1" dirty="0"/>
              <a:t>, </a:t>
            </a:r>
            <a:r>
              <a:rPr lang="es-ES" b="1" dirty="0" err="1"/>
              <a:t>filter</a:t>
            </a:r>
            <a:r>
              <a:rPr lang="es-ES" b="1" dirty="0"/>
              <a:t>, y </a:t>
            </a:r>
            <a:r>
              <a:rPr lang="es-ES" b="1" dirty="0" err="1"/>
              <a:t>join</a:t>
            </a:r>
            <a:r>
              <a:rPr lang="es-ES" b="1" dirty="0"/>
              <a:t>, </a:t>
            </a:r>
            <a:r>
              <a:rPr lang="es-ES" dirty="0"/>
              <a:t>entre otras. Las transformaciones permiten construir pipelines de procesamiento de datos más complejos de manera eficiente.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select_df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subset_df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.withColumn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someColumn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“,lit(1)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0E70-F194-FBCB-5C8E-726BD4AB313C}"/>
              </a:ext>
            </a:extLst>
          </p:cNvPr>
          <p:cNvSpPr/>
          <p:nvPr/>
        </p:nvSpPr>
        <p:spPr>
          <a:xfrm>
            <a:off x="9552432" y="4385369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E50BB-682E-1B52-DE64-FF3F79D4BAF6}"/>
              </a:ext>
            </a:extLst>
          </p:cNvPr>
          <p:cNvSpPr/>
          <p:nvPr/>
        </p:nvSpPr>
        <p:spPr>
          <a:xfrm>
            <a:off x="2337380" y="4031184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ABEC41-7DD3-EEAA-2973-827DBB975452}"/>
              </a:ext>
            </a:extLst>
          </p:cNvPr>
          <p:cNvSpPr/>
          <p:nvPr/>
        </p:nvSpPr>
        <p:spPr>
          <a:xfrm>
            <a:off x="3338866" y="4403541"/>
            <a:ext cx="1154757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F13387-73D0-4BEA-7FEB-517B2591E969}"/>
              </a:ext>
            </a:extLst>
          </p:cNvPr>
          <p:cNvSpPr/>
          <p:nvPr/>
        </p:nvSpPr>
        <p:spPr>
          <a:xfrm>
            <a:off x="6891527" y="440354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B09F2-3304-51C3-73FA-406860CE2A39}"/>
              </a:ext>
            </a:extLst>
          </p:cNvPr>
          <p:cNvSpPr/>
          <p:nvPr/>
        </p:nvSpPr>
        <p:spPr>
          <a:xfrm>
            <a:off x="2542032" y="370250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 simples vs complejas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810770"/>
            <a:ext cx="4959531" cy="4155757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Transformaciones simples (</a:t>
            </a:r>
            <a:r>
              <a:rPr lang="es-ES" b="1" dirty="0" err="1"/>
              <a:t>narrow</a:t>
            </a:r>
            <a:r>
              <a:rPr lang="es-ES" b="1" dirty="0"/>
              <a:t>)</a:t>
            </a:r>
            <a:r>
              <a:rPr lang="es-ES" dirty="0"/>
              <a:t>: son aquellas operaciones en las que los datos de entrada están en una sola partición, es decir, no requieren datos de otras particiones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filter</a:t>
            </a:r>
            <a:r>
              <a:rPr lang="es-ES" b="1" dirty="0"/>
              <a:t>, </a:t>
            </a:r>
            <a:r>
              <a:rPr lang="es-ES" b="1" dirty="0" err="1"/>
              <a:t>select</a:t>
            </a:r>
            <a:r>
              <a:rPr lang="es-ES" b="1" dirty="0"/>
              <a:t>, </a:t>
            </a:r>
            <a:r>
              <a:rPr lang="es-ES" b="1" dirty="0" err="1"/>
              <a:t>map</a:t>
            </a:r>
            <a:r>
              <a:rPr lang="es-ES" dirty="0"/>
              <a:t>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Transformaciones complejas (</a:t>
            </a:r>
            <a:r>
              <a:rPr lang="es-ES" b="1" dirty="0" err="1"/>
              <a:t>wide</a:t>
            </a:r>
            <a:r>
              <a:rPr lang="es-ES" b="1" dirty="0"/>
              <a:t>)</a:t>
            </a:r>
            <a:r>
              <a:rPr lang="es-ES" dirty="0"/>
              <a:t>: Requieren datos de varias particiones para ser combinados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groupBy</a:t>
            </a:r>
            <a:r>
              <a:rPr lang="es-ES" b="1" dirty="0"/>
              <a:t> y </a:t>
            </a:r>
            <a:r>
              <a:rPr lang="es-ES" b="1" dirty="0" err="1"/>
              <a:t>join</a:t>
            </a:r>
            <a:r>
              <a:rPr lang="es-ES" dirty="0"/>
              <a:t>), lo que generalmente resulta en un </a:t>
            </a:r>
            <a:r>
              <a:rPr lang="es-ES" b="1" dirty="0" err="1"/>
              <a:t>shuffle</a:t>
            </a:r>
            <a:r>
              <a:rPr lang="es-ES" dirty="0"/>
              <a:t>, una redistribución costosa de datos entre múltiples nodos</a:t>
            </a:r>
            <a:endParaRPr lang="en-US" dirty="0"/>
          </a:p>
        </p:txBody>
      </p:sp>
      <p:pic>
        <p:nvPicPr>
          <p:cNvPr id="7173" name="Picture 5" descr="Joining Strategies in Apache Spark | by krishnaprasad k | Nerd For Tech |  Medium">
            <a:extLst>
              <a:ext uri="{FF2B5EF4-FFF2-40B4-BE49-F238E27FC236}">
                <a16:creationId xmlns:a16="http://schemas.microsoft.com/office/drawing/2014/main" id="{90A6E541-53C8-3068-4E3D-BEDB218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13" y="1810770"/>
            <a:ext cx="4739366" cy="32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6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Acciones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acciones, por otro lado, son operaciones que desencadenan la ejecución de las transformaciones acumuladas en </a:t>
            </a:r>
            <a:r>
              <a:rPr lang="es-ES" dirty="0" err="1"/>
              <a:t>DataFrame</a:t>
            </a:r>
            <a:r>
              <a:rPr lang="es-ES" dirty="0"/>
              <a:t> y devuelven un resultado al driver o almacenan el resultado en el sistema de archivos. </a:t>
            </a:r>
          </a:p>
          <a:p>
            <a:pPr marL="0" indent="0">
              <a:buNone/>
            </a:pPr>
            <a:r>
              <a:rPr lang="es-ES" dirty="0"/>
              <a:t>Ejemplos de acciones son </a:t>
            </a:r>
            <a:r>
              <a:rPr lang="es-ES" b="1" dirty="0" err="1"/>
              <a:t>count</a:t>
            </a:r>
            <a:r>
              <a:rPr lang="es-ES" b="1" dirty="0"/>
              <a:t>, </a:t>
            </a:r>
            <a:r>
              <a:rPr lang="es-ES" b="1" dirty="0" err="1"/>
              <a:t>collect</a:t>
            </a:r>
            <a:r>
              <a:rPr lang="es-ES" b="1" dirty="0"/>
              <a:t>, </a:t>
            </a:r>
            <a:r>
              <a:rPr lang="es-ES" b="1" dirty="0" err="1"/>
              <a:t>write</a:t>
            </a:r>
            <a:r>
              <a:rPr lang="es-ES" dirty="0"/>
              <a:t>, etc... </a:t>
            </a:r>
          </a:p>
          <a:p>
            <a:pPr marL="0" indent="0">
              <a:buNone/>
            </a:pPr>
            <a:r>
              <a:rPr lang="es-ES" dirty="0"/>
              <a:t>Las acciones son cruciales para obtener resultados de las operaciones de procesamiento de datos y provocan la evaluación de todo el plan de ejecución</a:t>
            </a:r>
          </a:p>
          <a:p>
            <a:pPr marL="0" indent="0">
              <a:buNone/>
            </a:pPr>
            <a:endParaRPr lang="en-US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df.write.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29DE8-8E4D-8DB5-CB31-62A62C79EB46}"/>
              </a:ext>
            </a:extLst>
          </p:cNvPr>
          <p:cNvSpPr/>
          <p:nvPr/>
        </p:nvSpPr>
        <p:spPr>
          <a:xfrm>
            <a:off x="940526" y="3492137"/>
            <a:ext cx="661851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4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2177</Words>
  <Application>Microsoft Office PowerPoint</Application>
  <PresentationFormat>Widescreen</PresentationFormat>
  <Paragraphs>112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等线</vt:lpstr>
      <vt:lpstr>Abadi</vt:lpstr>
      <vt:lpstr>Arial</vt:lpstr>
      <vt:lpstr>Calibri</vt:lpstr>
      <vt:lpstr>Consolas</vt:lpstr>
      <vt:lpstr>DM Sans</vt:lpstr>
      <vt:lpstr>Posterama Text SemiBold</vt:lpstr>
      <vt:lpstr>Custom</vt:lpstr>
      <vt:lpstr>Introducción a Databricks y el ecosistema Spark</vt:lpstr>
      <vt:lpstr>Spark – Modelo de Ejecución</vt:lpstr>
      <vt:lpstr>Spark – Modelo de Ejecución</vt:lpstr>
      <vt:lpstr>Spark – Dataframe</vt:lpstr>
      <vt:lpstr>Spark – Dataframe</vt:lpstr>
      <vt:lpstr>Spark – Dataframe</vt:lpstr>
      <vt:lpstr>Spark – Transformaciones</vt:lpstr>
      <vt:lpstr>Spark – Transformaciones simples vs complejas</vt:lpstr>
      <vt:lpstr>Spark – Acciones</vt:lpstr>
      <vt:lpstr>Spark – Particionamiento de datos en escritura</vt:lpstr>
      <vt:lpstr>Spark – Particionamiento de datos en escritura</vt:lpstr>
      <vt:lpstr>Spark – Partes de una aplicación</vt:lpstr>
      <vt:lpstr>Spark – Plan de ejecución y DAG</vt:lpstr>
      <vt:lpstr>Databricks - Lakehouse</vt:lpstr>
      <vt:lpstr>Delta Lake</vt:lpstr>
      <vt:lpstr>Delta Lake</vt:lpstr>
      <vt:lpstr>Delta Lake - ACID</vt:lpstr>
      <vt:lpstr>Delta Lake – Compactado de archivos</vt:lpstr>
      <vt:lpstr>Delta Lake – Versionado y Time Travel</vt:lpstr>
      <vt:lpstr>Arquitectura Datos de tipo Medallion</vt:lpstr>
      <vt:lpstr>Arquitectura Datos de tipo Medallion</vt:lpstr>
      <vt:lpstr>Delta Merge</vt:lpstr>
      <vt:lpstr>Delta Merge</vt:lpstr>
      <vt:lpstr>Orquestación de Procesos con Databricks Workflows</vt:lpstr>
      <vt:lpstr>Diseño y Programación de Workflows</vt:lpstr>
      <vt:lpstr>Monitorizacion y Optimización de Workflows</vt:lpstr>
      <vt:lpstr>Databricks CLI: Interacción y Automatización desde la Línea de Comandos</vt:lpstr>
      <vt:lpstr>Lab 2:  Ingesta de datos en Delta Lake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2024-03-08T15:50:08Z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